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64" r:id="rId3"/>
    <p:sldId id="265" r:id="rId4"/>
    <p:sldId id="277" r:id="rId5"/>
    <p:sldId id="258" r:id="rId6"/>
    <p:sldId id="276" r:id="rId7"/>
    <p:sldId id="266" r:id="rId8"/>
    <p:sldId id="278" r:id="rId9"/>
    <p:sldId id="263" r:id="rId10"/>
    <p:sldId id="261" r:id="rId11"/>
    <p:sldId id="281" r:id="rId12"/>
    <p:sldId id="280" r:id="rId13"/>
    <p:sldId id="283" r:id="rId14"/>
    <p:sldId id="275" r:id="rId15"/>
    <p:sldId id="273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67B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4F3E-9391-4CB2-AD44-C1546282EB8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D7439-EEB1-4091-9695-6828490EA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197D-58FF-481B-BD1A-D71A995B12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73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940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9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9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4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9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5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1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B616-869E-4992-97E2-20B53501184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7BD8C6-76E5-4026-81F9-840E3CA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3117" y="76202"/>
            <a:ext cx="7202776" cy="621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274618" y="3676072"/>
            <a:ext cx="3484455" cy="3181928"/>
          </a:xfrm>
          <a:solidFill>
            <a:schemeClr val="bg1">
              <a:alpha val="53000"/>
            </a:schemeClr>
          </a:solidFill>
        </p:spPr>
        <p:txBody>
          <a:bodyPr numCol="2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Hillary </a:t>
            </a:r>
            <a:r>
              <a:rPr lang="en-US" sz="1600" b="1" dirty="0" err="1" smtClean="0">
                <a:latin typeface="Calibri" pitchFamily="34" charset="0"/>
              </a:rPr>
              <a:t>Thalmann</a:t>
            </a:r>
            <a:endParaRPr lang="en-US" sz="1600" b="1" dirty="0" smtClean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err="1" smtClean="0">
                <a:latin typeface="Calibri" pitchFamily="34" charset="0"/>
              </a:rPr>
              <a:t>Katey</a:t>
            </a:r>
            <a:r>
              <a:rPr lang="en-US" sz="1600" b="1" dirty="0" smtClean="0">
                <a:latin typeface="Calibri" pitchFamily="34" charset="0"/>
              </a:rPr>
              <a:t> Williams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Lynne </a:t>
            </a:r>
            <a:r>
              <a:rPr lang="en-US" sz="1600" b="1" dirty="0" smtClean="0">
                <a:latin typeface="Calibri" pitchFamily="34" charset="0"/>
              </a:rPr>
              <a:t>Nowak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Mike </a:t>
            </a:r>
            <a:r>
              <a:rPr lang="en-US" sz="1600" b="1" dirty="0" err="1" smtClean="0">
                <a:latin typeface="Calibri" pitchFamily="34" charset="0"/>
              </a:rPr>
              <a:t>Adamczyk</a:t>
            </a:r>
            <a:endParaRPr lang="en-US" sz="1600" b="1" dirty="0" smtClean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err="1" smtClean="0">
                <a:latin typeface="Calibri" pitchFamily="34" charset="0"/>
              </a:rPr>
              <a:t>Jayshen</a:t>
            </a:r>
            <a:r>
              <a:rPr lang="en-US" sz="1600" b="1" dirty="0" smtClean="0">
                <a:latin typeface="Calibri" pitchFamily="34" charset="0"/>
              </a:rPr>
              <a:t> Blows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Abby Ernest-Beck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Eric Wilson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Darby Finnegan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Brooke McIntyre</a:t>
            </a:r>
            <a:endParaRPr lang="en-US" sz="1600" b="1" dirty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 </a:t>
            </a:r>
            <a:endParaRPr lang="en-US" sz="1600" b="1" dirty="0" smtClean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Cristina </a:t>
            </a:r>
            <a:r>
              <a:rPr lang="en-US" sz="1600" b="1" dirty="0">
                <a:latin typeface="Calibri" pitchFamily="34" charset="0"/>
              </a:rPr>
              <a:t>Villalobos.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alibri" pitchFamily="34" charset="0"/>
              </a:rPr>
              <a:t>Colleen O’Brien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alibri" pitchFamily="34" charset="0"/>
              </a:rPr>
              <a:t>Stephen </a:t>
            </a:r>
            <a:r>
              <a:rPr lang="en-US" sz="1600" b="1" dirty="0" err="1">
                <a:latin typeface="Calibri" pitchFamily="34" charset="0"/>
              </a:rPr>
              <a:t>Sulkin</a:t>
            </a:r>
            <a:endParaRPr lang="en-US" sz="1600" b="1" dirty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alibri" pitchFamily="34" charset="0"/>
              </a:rPr>
              <a:t>Gene </a:t>
            </a:r>
            <a:r>
              <a:rPr lang="en-US" sz="1600" b="1" dirty="0" err="1">
                <a:latin typeface="Calibri" pitchFamily="34" charset="0"/>
              </a:rPr>
              <a:t>Mckeen</a:t>
            </a:r>
            <a:endParaRPr lang="en-US" sz="1600" b="1" dirty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Nate </a:t>
            </a:r>
            <a:r>
              <a:rPr lang="en-US" sz="1600" b="1" dirty="0">
                <a:latin typeface="Calibri" pitchFamily="34" charset="0"/>
              </a:rPr>
              <a:t>Schwarck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alibri" pitchFamily="34" charset="0"/>
              </a:rPr>
              <a:t>Natasha Borgen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alibri" pitchFamily="34" charset="0"/>
              </a:rPr>
              <a:t>Heath </a:t>
            </a:r>
            <a:r>
              <a:rPr lang="en-US" sz="1600" b="1" dirty="0" err="1">
                <a:latin typeface="Calibri" pitchFamily="34" charset="0"/>
              </a:rPr>
              <a:t>Bohlmann</a:t>
            </a:r>
            <a:endParaRPr lang="en-US" sz="1600" b="1" dirty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Nicole </a:t>
            </a:r>
            <a:r>
              <a:rPr lang="en-US" sz="1600" b="1" dirty="0">
                <a:latin typeface="Calibri" pitchFamily="34" charset="0"/>
              </a:rPr>
              <a:t>Burnett </a:t>
            </a:r>
            <a:endParaRPr lang="en-US" sz="1600" b="1" dirty="0" smtClean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</a:rPr>
              <a:t>Steve Sulkin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254978"/>
            <a:ext cx="8762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Mesocosm studies provide a link between models and observations of metabolic and tidally driven </a:t>
            </a:r>
            <a:r>
              <a:rPr lang="en-US" sz="2800" i="1" dirty="0"/>
              <a:t>p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 variability in a large eelgrass meadow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Brooke </a:t>
            </a:r>
            <a:r>
              <a:rPr lang="en-US" sz="2800" dirty="0"/>
              <a:t>Love, Tyler Tran, </a:t>
            </a:r>
            <a:r>
              <a:rPr lang="en-US" sz="2800" dirty="0" smtClean="0"/>
              <a:t>Cale Miller, Sylvia </a:t>
            </a:r>
            <a:r>
              <a:rPr lang="en-US" sz="2800" dirty="0"/>
              <a:t>Yang</a:t>
            </a:r>
          </a:p>
          <a:p>
            <a:r>
              <a:rPr lang="en-US" sz="2800" dirty="0" smtClean="0"/>
              <a:t>Western </a:t>
            </a:r>
            <a:r>
              <a:rPr lang="en-US" sz="2800" dirty="0"/>
              <a:t>Washington University  </a:t>
            </a:r>
            <a:endParaRPr lang="en-US" sz="2800" dirty="0" smtClean="0"/>
          </a:p>
          <a:p>
            <a:r>
              <a:rPr lang="en-US" sz="2800" dirty="0" smtClean="0"/>
              <a:t>Shannon Point Marine Center </a:t>
            </a:r>
            <a:endParaRPr lang="en-US" sz="2800" dirty="0"/>
          </a:p>
          <a:p>
            <a:endParaRPr lang="en-US" sz="2000" dirty="0"/>
          </a:p>
        </p:txBody>
      </p:sp>
      <p:pic>
        <p:nvPicPr>
          <p:cNvPr id="10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3" b="20803"/>
          <a:stretch>
            <a:fillRect/>
          </a:stretch>
        </p:blipFill>
        <p:spPr>
          <a:xfrm>
            <a:off x="4759074" y="3676072"/>
            <a:ext cx="7358852" cy="31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0975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9" y="80705"/>
            <a:ext cx="10566585" cy="6697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0038" y="6007598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</a:p>
          <a:p>
            <a:r>
              <a:rPr lang="en-US" dirty="0" err="1" smtClean="0"/>
              <a:t>Jokiel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"/>
          <a:stretch/>
        </p:blipFill>
        <p:spPr bwMode="auto">
          <a:xfrm>
            <a:off x="849745" y="683045"/>
            <a:ext cx="9799782" cy="5985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41759" y="5107709"/>
            <a:ext cx="144668" cy="2955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11927" y="3260436"/>
            <a:ext cx="767541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86427" y="997174"/>
            <a:ext cx="2119172" cy="665369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rgbClr val="FFFF00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Saturating Light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9310" y="489527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9745" y="0"/>
            <a:ext cx="10288308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How does carbon uptake scale with eelgrass density?  </a:t>
            </a:r>
          </a:p>
        </p:txBody>
      </p:sp>
    </p:spTree>
    <p:extLst>
      <p:ext uri="{BB962C8B-B14F-4D97-AF65-F5344CB8AC3E}">
        <p14:creationId xmlns:p14="http://schemas.microsoft.com/office/powerpoint/2010/main" val="3913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2873" y="925417"/>
            <a:ext cx="9688945" cy="5586221"/>
            <a:chOff x="932873" y="925417"/>
            <a:chExt cx="9688945" cy="5586221"/>
          </a:xfrm>
        </p:grpSpPr>
        <p:pic>
          <p:nvPicPr>
            <p:cNvPr id="4" name="Pictur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39"/>
            <a:stretch/>
          </p:blipFill>
          <p:spPr bwMode="auto">
            <a:xfrm>
              <a:off x="932873" y="925417"/>
              <a:ext cx="9688945" cy="5586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482750" y="962694"/>
              <a:ext cx="2564595" cy="775855"/>
            </a:xfrm>
            <a:prstGeom prst="rect">
              <a:avLst/>
            </a:prstGeom>
            <a:gradFill>
              <a:gsLst>
                <a:gs pos="0">
                  <a:schemeClr val="bg2">
                    <a:tint val="90000"/>
                    <a:satMod val="92000"/>
                    <a:lumMod val="120000"/>
                  </a:schemeClr>
                </a:gs>
                <a:gs pos="100000">
                  <a:srgbClr val="FFFFCC"/>
                </a:gs>
              </a:gsLst>
              <a:path path="circle">
                <a:fillToRect l="50000" t="50000" r="100000" b="100000"/>
              </a:path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Subsaturating</a:t>
              </a:r>
              <a:r>
                <a:rPr lang="en-US" sz="2400" dirty="0" smtClean="0">
                  <a:solidFill>
                    <a:schemeClr val="tx1"/>
                  </a:solidFill>
                </a:rPr>
                <a:t> Light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1222" y="4978403"/>
              <a:ext cx="144668" cy="2955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1911927" y="3260436"/>
            <a:ext cx="767541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7782" y="479373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52854"/>
            <a:ext cx="124813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does the interaction of light and eelgrass density influence carbon uptake?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1128" y="1062182"/>
            <a:ext cx="10437090" cy="5653666"/>
            <a:chOff x="591128" y="1062182"/>
            <a:chExt cx="10437090" cy="5653666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28" y="1062182"/>
              <a:ext cx="10437090" cy="5653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357745" y="5661891"/>
              <a:ext cx="2863273" cy="267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78036" y="5643418"/>
              <a:ext cx="2863273" cy="267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691640" y="1062182"/>
            <a:ext cx="2107987" cy="73710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rgbClr val="FFFF00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Saturating Light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8576" y="1062182"/>
            <a:ext cx="2564871" cy="73710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rgbClr val="FFFFCC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Subsaturating</a:t>
            </a:r>
            <a:r>
              <a:rPr lang="en-US" sz="2400" dirty="0" smtClean="0">
                <a:solidFill>
                  <a:schemeClr val="tx1"/>
                </a:solidFill>
              </a:rPr>
              <a:t> Light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9952" y="1062182"/>
            <a:ext cx="2212144" cy="73710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tx1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36523" y="490205"/>
            <a:ext cx="8732136" cy="6367795"/>
            <a:chOff x="1893192" y="165791"/>
            <a:chExt cx="8732136" cy="6367795"/>
          </a:xfrm>
        </p:grpSpPr>
        <p:grpSp>
          <p:nvGrpSpPr>
            <p:cNvPr id="7" name="Group 6"/>
            <p:cNvGrpSpPr/>
            <p:nvPr/>
          </p:nvGrpSpPr>
          <p:grpSpPr>
            <a:xfrm>
              <a:off x="1893192" y="165791"/>
              <a:ext cx="8732136" cy="5998463"/>
              <a:chOff x="1893192" y="91441"/>
              <a:chExt cx="8092056" cy="525779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93192" y="5074920"/>
                <a:ext cx="8092056" cy="27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b="20799"/>
              <a:stretch/>
            </p:blipFill>
            <p:spPr>
              <a:xfrm>
                <a:off x="1893192" y="91441"/>
                <a:ext cx="8092056" cy="5148072"/>
              </a:xfrm>
              <a:prstGeom prst="rect">
                <a:avLst/>
              </a:prstGeom>
            </p:spPr>
          </p:pic>
          <p:cxnSp>
            <p:nvCxnSpPr>
              <p:cNvPr id="4" name="Straight Connector 3"/>
              <p:cNvCxnSpPr/>
              <p:nvPr/>
            </p:nvCxnSpPr>
            <p:spPr>
              <a:xfrm flipV="1">
                <a:off x="1965960" y="5212080"/>
                <a:ext cx="7872984" cy="27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3209544" y="411480"/>
              <a:ext cx="1828800" cy="1014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9024" y="411480"/>
              <a:ext cx="7473696" cy="3389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2000" y="866527"/>
              <a:ext cx="7067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Does carbon uptake respond to ambient total carbon</a:t>
              </a:r>
              <a:r>
                <a:rPr lang="en-US" sz="2400" dirty="0" smtClean="0"/>
                <a:t>?</a:t>
              </a:r>
            </a:p>
            <a:p>
              <a:endParaRPr lang="en-US" sz="2400" dirty="0"/>
            </a:p>
            <a:p>
              <a:r>
                <a:rPr lang="en-US" sz="2400" dirty="0" smtClean="0"/>
                <a:t>No</a:t>
              </a:r>
            </a:p>
            <a:p>
              <a:endParaRPr 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667741" y="6164254"/>
              <a:ext cx="195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Miller et al. 2017</a:t>
              </a:r>
              <a:endParaRPr lang="en-US" dirty="0"/>
            </a:p>
          </p:txBody>
        </p:sp>
        <p:sp>
          <p:nvSpPr>
            <p:cNvPr id="12" name="Diamond 11"/>
            <p:cNvSpPr/>
            <p:nvPr/>
          </p:nvSpPr>
          <p:spPr>
            <a:xfrm>
              <a:off x="8643590" y="4137798"/>
              <a:ext cx="189929" cy="16373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3939" y="4301537"/>
              <a:ext cx="19688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Leaf clippings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99553" y="3725985"/>
              <a:ext cx="1733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Whole plant 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9181177" y="4424347"/>
            <a:ext cx="5678" cy="255402"/>
          </a:xfrm>
          <a:prstGeom prst="line">
            <a:avLst/>
          </a:prstGeom>
          <a:ln w="3175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453578" y="4396260"/>
            <a:ext cx="5678" cy="255402"/>
          </a:xfrm>
          <a:prstGeom prst="line">
            <a:avLst/>
          </a:prstGeom>
          <a:ln w="3175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amond 32"/>
          <p:cNvSpPr/>
          <p:nvPr/>
        </p:nvSpPr>
        <p:spPr>
          <a:xfrm>
            <a:off x="10361552" y="4452297"/>
            <a:ext cx="189929" cy="16373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1712" y="3093148"/>
            <a:ext cx="53816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Rates estimated with clippings and</a:t>
            </a:r>
          </a:p>
          <a:p>
            <a:r>
              <a:rPr lang="en-US" sz="2400" dirty="0" smtClean="0"/>
              <a:t> whole plants agree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937162" y="452582"/>
            <a:ext cx="5423483" cy="5914612"/>
            <a:chOff x="4098066" y="197304"/>
            <a:chExt cx="5980544" cy="6585526"/>
          </a:xfrm>
        </p:grpSpPr>
        <p:sp>
          <p:nvSpPr>
            <p:cNvPr id="38" name="Rectangle 37"/>
            <p:cNvSpPr/>
            <p:nvPr/>
          </p:nvSpPr>
          <p:spPr>
            <a:xfrm>
              <a:off x="4098066" y="197304"/>
              <a:ext cx="5980544" cy="6585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4659" t="43706" r="3671"/>
            <a:stretch/>
          </p:blipFill>
          <p:spPr>
            <a:xfrm>
              <a:off x="4849091" y="356596"/>
              <a:ext cx="4618182" cy="607525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80364" y="356596"/>
              <a:ext cx="3457069" cy="520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80364" y="356596"/>
              <a:ext cx="4174836" cy="5305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837382" y="1264555"/>
              <a:ext cx="3532909" cy="3459845"/>
              <a:chOff x="5837382" y="1264555"/>
              <a:chExt cx="3532909" cy="345984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837382" y="1264555"/>
                <a:ext cx="886691" cy="2042063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724073" y="3317823"/>
                <a:ext cx="905163" cy="783122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629236" y="4100945"/>
                <a:ext cx="877455" cy="350982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506691" y="4451927"/>
                <a:ext cx="863600" cy="272473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5828146" y="4724400"/>
              <a:ext cx="1293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14290" y="3722251"/>
              <a:ext cx="1293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28147" y="2766288"/>
              <a:ext cx="1293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23534" y="1791854"/>
              <a:ext cx="1293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818919" y="780476"/>
              <a:ext cx="1293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807367" y="624110"/>
              <a:ext cx="1" cy="503778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6200000">
              <a:off x="3685687" y="3175869"/>
              <a:ext cx="14863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 h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lang="en-US" sz="3200" baseline="30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35755" y="6198055"/>
              <a:ext cx="28640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depth (m)</a:t>
              </a:r>
              <a:endParaRPr lang="en-US" sz="32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77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72" y="202485"/>
            <a:ext cx="8911687" cy="2547715"/>
          </a:xfrm>
        </p:spPr>
        <p:txBody>
          <a:bodyPr>
            <a:normAutofit/>
          </a:bodyPr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72" y="914400"/>
            <a:ext cx="12129570" cy="5507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Does carbon uptake respond to ambient total carbon?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No, not enough to affect meadows as mediators of carbon.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 does carbon uptake scale with eelgrass density?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Linearly within observed density range when light is high.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 does the interaction of light and </a:t>
            </a:r>
            <a:r>
              <a:rPr lang="en-US" sz="2400" dirty="0" smtClean="0"/>
              <a:t>density </a:t>
            </a:r>
            <a:r>
              <a:rPr lang="en-US" sz="2400" dirty="0" smtClean="0"/>
              <a:t>influence carbon uptake?  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/>
              <a:t>    Self </a:t>
            </a:r>
            <a:r>
              <a:rPr lang="en-US" sz="2400" b="1" dirty="0"/>
              <a:t>shading effects appear when light is low. </a:t>
            </a:r>
            <a:endParaRPr lang="en-US" sz="2400" dirty="0" smtClean="0"/>
          </a:p>
          <a:p>
            <a:r>
              <a:rPr lang="en-US" sz="2400" dirty="0"/>
              <a:t>Can a given </a:t>
            </a:r>
            <a:r>
              <a:rPr lang="en-US" sz="2400" dirty="0" smtClean="0"/>
              <a:t>meadow provide OA refuge </a:t>
            </a:r>
            <a:r>
              <a:rPr lang="en-US" sz="2400" dirty="0"/>
              <a:t>or remediation?  </a:t>
            </a:r>
          </a:p>
          <a:p>
            <a:pPr marL="0" indent="0">
              <a:buNone/>
            </a:pPr>
            <a:r>
              <a:rPr lang="en-US" sz="2400" b="1" dirty="0" smtClean="0"/>
              <a:t>    Only with favorable water depth, eelgrass density light and residence time</a:t>
            </a: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endParaRPr lang="en-US" sz="1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/>
              <a:t> </a:t>
            </a:r>
            <a:r>
              <a:rPr lang="en-US" sz="1200" dirty="0" smtClean="0"/>
              <a:t>   </a:t>
            </a:r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3827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12" y="292608"/>
            <a:ext cx="5139321" cy="499262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2615" y="5285232"/>
            <a:ext cx="399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Location of Padilla Bay </a:t>
            </a:r>
            <a:r>
              <a:rPr lang="en-US" sz="1600" dirty="0" smtClean="0"/>
              <a:t>(www.padillabay.gov)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7029425" y="292608"/>
            <a:ext cx="4824411" cy="4992624"/>
            <a:chOff x="7029425" y="292608"/>
            <a:chExt cx="4824411" cy="4992624"/>
          </a:xfrm>
        </p:grpSpPr>
        <p:pic>
          <p:nvPicPr>
            <p:cNvPr id="5" name="Picture 2" descr="http://www.padillabay.gov/images/habitat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425" y="292608"/>
              <a:ext cx="4824411" cy="4992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296912" y="4308396"/>
              <a:ext cx="31485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Eelgrass </a:t>
              </a:r>
              <a:r>
                <a:rPr lang="en-US" dirty="0" err="1" smtClean="0"/>
                <a:t>Zostera</a:t>
              </a:r>
              <a:r>
                <a:rPr lang="en-US" dirty="0" smtClean="0"/>
                <a:t> marina    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96913" y="4612148"/>
              <a:ext cx="31485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Eelgrass </a:t>
              </a:r>
              <a:r>
                <a:rPr lang="en-US" dirty="0" err="1" smtClean="0"/>
                <a:t>Zostera</a:t>
              </a:r>
              <a:r>
                <a:rPr lang="en-US" dirty="0" smtClean="0"/>
                <a:t> japonica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96913" y="4915900"/>
              <a:ext cx="31485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Intertidal Sand and Mud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038661" y="4110182"/>
              <a:ext cx="3406834" cy="198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5729"/>
          <a:stretch/>
        </p:blipFill>
        <p:spPr>
          <a:xfrm>
            <a:off x="1728780" y="822960"/>
            <a:ext cx="10009443" cy="539523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flipV="1">
            <a:off x="5367528" y="4069080"/>
            <a:ext cx="448056" cy="90525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7977" y="4974336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Neap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7423948" y="1350973"/>
            <a:ext cx="448056" cy="61498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04398" y="889308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126" y="1791855"/>
            <a:ext cx="654858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Observations </a:t>
            </a:r>
          </a:p>
          <a:p>
            <a:endParaRPr lang="en-US" sz="2800" dirty="0"/>
          </a:p>
          <a:p>
            <a:r>
              <a:rPr lang="en-US" sz="2800" dirty="0" smtClean="0"/>
              <a:t>Light</a:t>
            </a:r>
          </a:p>
          <a:p>
            <a:r>
              <a:rPr lang="en-US" sz="2800" dirty="0" smtClean="0"/>
              <a:t>Species</a:t>
            </a:r>
          </a:p>
          <a:p>
            <a:r>
              <a:rPr lang="en-US" sz="2800" dirty="0" smtClean="0"/>
              <a:t>Biomass</a:t>
            </a:r>
          </a:p>
          <a:p>
            <a:r>
              <a:rPr lang="en-US" sz="2800" dirty="0"/>
              <a:t>Temperature </a:t>
            </a:r>
          </a:p>
          <a:p>
            <a:r>
              <a:rPr lang="en-US" sz="2800" dirty="0" smtClean="0"/>
              <a:t>Water depth </a:t>
            </a:r>
          </a:p>
          <a:p>
            <a:r>
              <a:rPr lang="en-US" sz="2800" dirty="0" smtClean="0"/>
              <a:t>Residence time </a:t>
            </a:r>
          </a:p>
          <a:p>
            <a:r>
              <a:rPr lang="en-US" sz="2800" dirty="0" smtClean="0"/>
              <a:t>Source water chemistry</a:t>
            </a:r>
          </a:p>
          <a:p>
            <a:r>
              <a:rPr lang="en-US" sz="2800" dirty="0" smtClean="0"/>
              <a:t>Resulting shifts in ambient conditions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680364" y="3038763"/>
            <a:ext cx="2207491" cy="1246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24980" y="1791855"/>
            <a:ext cx="3699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Predictions</a:t>
            </a:r>
            <a:r>
              <a:rPr lang="en-US" sz="2800" dirty="0" smtClean="0"/>
              <a:t>  </a:t>
            </a:r>
          </a:p>
          <a:p>
            <a:endParaRPr lang="en-US" sz="2800" dirty="0"/>
          </a:p>
          <a:p>
            <a:r>
              <a:rPr lang="en-US" sz="2800" dirty="0" smtClean="0"/>
              <a:t>Can a given meadow</a:t>
            </a:r>
          </a:p>
          <a:p>
            <a:r>
              <a:rPr lang="en-US" sz="2800" dirty="0" smtClean="0"/>
              <a:t>Provide refuge or remediation?  </a:t>
            </a:r>
          </a:p>
        </p:txBody>
      </p:sp>
    </p:spTree>
    <p:extLst>
      <p:ext uri="{BB962C8B-B14F-4D97-AF65-F5344CB8AC3E}">
        <p14:creationId xmlns:p14="http://schemas.microsoft.com/office/powerpoint/2010/main" val="28139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250" y="643159"/>
            <a:ext cx="8911687" cy="2547715"/>
          </a:xfrm>
        </p:spPr>
        <p:txBody>
          <a:bodyPr>
            <a:normAutofit/>
          </a:bodyPr>
          <a:lstStyle/>
          <a:p>
            <a:r>
              <a:rPr lang="en-US" dirty="0" smtClean="0"/>
              <a:t>How can mesocosms help accurately predict how eelgrass meadows will effect local carbonate chemistry?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390899"/>
            <a:ext cx="9661236" cy="25679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Does carbon uptake respond to ambient total carbon?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How does carbon uptake scale with eelgrass density? 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How does the interaction of light and eelgrass density influence carbon uptake?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83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Does carbon uptake respond to ambient total carbon?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9212" y="2780144"/>
            <a:ext cx="8915400" cy="31310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Long term :  yes  </a:t>
            </a:r>
          </a:p>
          <a:p>
            <a:r>
              <a:rPr lang="en-US" sz="2800" dirty="0" smtClean="0"/>
              <a:t>Instantaneous : ?  </a:t>
            </a:r>
            <a:endParaRPr lang="en-US" sz="2800" dirty="0"/>
          </a:p>
        </p:txBody>
      </p:sp>
      <p:pic>
        <p:nvPicPr>
          <p:cNvPr id="5" name="Picture 4" descr="IMG_070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212" y="4041648"/>
            <a:ext cx="5200095" cy="2586236"/>
          </a:xfrm>
          <a:prstGeom prst="rect">
            <a:avLst/>
          </a:prstGeom>
        </p:spPr>
      </p:pic>
      <p:pic>
        <p:nvPicPr>
          <p:cNvPr id="6" name="Picture 5" descr="IMG_09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08" y="1855400"/>
            <a:ext cx="3914627" cy="29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93192" y="91441"/>
            <a:ext cx="8732136" cy="5998463"/>
            <a:chOff x="1893192" y="91441"/>
            <a:chExt cx="8092056" cy="5257799"/>
          </a:xfrm>
        </p:grpSpPr>
        <p:sp>
          <p:nvSpPr>
            <p:cNvPr id="5" name="Rectangle 4"/>
            <p:cNvSpPr/>
            <p:nvPr/>
          </p:nvSpPr>
          <p:spPr>
            <a:xfrm>
              <a:off x="1893192" y="5074920"/>
              <a:ext cx="8092056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20799"/>
            <a:stretch/>
          </p:blipFill>
          <p:spPr>
            <a:xfrm>
              <a:off x="1893192" y="91441"/>
              <a:ext cx="8092056" cy="5148072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1965960" y="5212080"/>
              <a:ext cx="7872984" cy="274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313343" y="1768023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Z. </a:t>
            </a:r>
            <a:r>
              <a:rPr lang="en-US" sz="2400" i="1" dirty="0" smtClean="0"/>
              <a:t>japonica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3209544" y="411480"/>
            <a:ext cx="1828800" cy="101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9024" y="411480"/>
            <a:ext cx="7473696" cy="338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99832" y="372650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Z. marina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2000" y="866527"/>
            <a:ext cx="706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Maximum photosynthetic rate of Z. marina does not respond to total carbon </a:t>
            </a:r>
          </a:p>
          <a:p>
            <a:r>
              <a:rPr lang="en-US" sz="2400" dirty="0" smtClean="0"/>
              <a:t>on short time scales</a:t>
            </a:r>
          </a:p>
          <a:p>
            <a:r>
              <a:rPr lang="en-US" sz="2400" dirty="0" smtClean="0"/>
              <a:t>(based on leaf clippings)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667741" y="616425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Miller et al.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250" y="643159"/>
            <a:ext cx="8911687" cy="2547715"/>
          </a:xfrm>
        </p:spPr>
        <p:txBody>
          <a:bodyPr>
            <a:normAutofit/>
          </a:bodyPr>
          <a:lstStyle/>
          <a:p>
            <a:r>
              <a:rPr lang="en-US" dirty="0" smtClean="0"/>
              <a:t>Need whole plant incubations to address these questions.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390899"/>
            <a:ext cx="9661236" cy="25679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Does carbon uptake respond to ambient total carbon?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How does carbon uptake scale with eelgrass density? 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How does the interaction of light and eelgrass density influence carbon uptake?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32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66920" y="495759"/>
            <a:ext cx="7998246" cy="6136395"/>
          </a:xfrm>
          <a:prstGeom prst="roundRect">
            <a:avLst/>
          </a:prstGeom>
          <a:gradFill flip="none" rotWithShape="1">
            <a:gsLst>
              <a:gs pos="15000">
                <a:schemeClr val="accent3">
                  <a:lumMod val="5000"/>
                  <a:lumOff val="95000"/>
                </a:schemeClr>
              </a:gs>
              <a:gs pos="23000">
                <a:schemeClr val="bg1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67609"/>
            <a:ext cx="8915400" cy="566738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Experimental Factors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80975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83228" y="1449759"/>
            <a:ext cx="2020493" cy="6477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rgbClr val="FFFF00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Saturating Light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1697" y="1449759"/>
            <a:ext cx="2269474" cy="6477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rgbClr val="FFFFCC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Subsaturating</a:t>
            </a:r>
            <a:r>
              <a:rPr lang="en-US" sz="2400" dirty="0" smtClean="0">
                <a:solidFill>
                  <a:schemeClr val="tx1"/>
                </a:solidFill>
              </a:rPr>
              <a:t> Light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68982" y="1449759"/>
            <a:ext cx="2127338" cy="6477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tx1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143" y="1449759"/>
            <a:ext cx="1752225" cy="6477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rgbClr val="FFFF00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Light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9142" y="3196240"/>
            <a:ext cx="2654493" cy="821578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accent5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Leaf Area Index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(LAI)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9143" y="5129988"/>
            <a:ext cx="2172182" cy="6477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rgbClr val="0070C0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 </a:t>
            </a:r>
            <a:r>
              <a:rPr lang="en-US" sz="2400" i="1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5494" b="40503"/>
          <a:stretch/>
        </p:blipFill>
        <p:spPr>
          <a:xfrm>
            <a:off x="4304865" y="2291782"/>
            <a:ext cx="5503821" cy="2718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-1523" t="60502" r="1523" b="10937"/>
          <a:stretch/>
        </p:blipFill>
        <p:spPr>
          <a:xfrm>
            <a:off x="4078431" y="4955414"/>
            <a:ext cx="7032029" cy="12421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05406" y="5163934"/>
            <a:ext cx="255137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Ambient </a:t>
            </a:r>
            <a:r>
              <a:rPr lang="en-US" sz="2400" i="1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11482" y="5149737"/>
            <a:ext cx="252704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Enriched </a:t>
            </a:r>
            <a:r>
              <a:rPr lang="en-US" sz="2400" i="1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1399</TotalTime>
  <Words>321</Words>
  <Application>Microsoft Office PowerPoint</Application>
  <PresentationFormat>Widescreen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Wisp</vt:lpstr>
      <vt:lpstr> </vt:lpstr>
      <vt:lpstr>PowerPoint Presentation</vt:lpstr>
      <vt:lpstr>PowerPoint Presentation</vt:lpstr>
      <vt:lpstr>PowerPoint Presentation</vt:lpstr>
      <vt:lpstr>How can mesocosms help accurately predict how eelgrass meadows will effect local carbonate chemistry?  </vt:lpstr>
      <vt:lpstr>Does carbon uptake respond to ambient total carbon?</vt:lpstr>
      <vt:lpstr>PowerPoint Presentation</vt:lpstr>
      <vt:lpstr>Need whole plant incubations to address these questions.  </vt:lpstr>
      <vt:lpstr>Experimental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Summary</vt:lpstr>
    </vt:vector>
  </TitlesOfParts>
  <Company>Western Washington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Love</dc:creator>
  <cp:lastModifiedBy>Brooke Love</cp:lastModifiedBy>
  <cp:revision>31</cp:revision>
  <dcterms:created xsi:type="dcterms:W3CDTF">2018-02-09T17:58:53Z</dcterms:created>
  <dcterms:modified xsi:type="dcterms:W3CDTF">2018-02-12T08:04:09Z</dcterms:modified>
</cp:coreProperties>
</file>