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7598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743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136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964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445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Plankton is Greek for drifter – phyto =plants, zoo = animals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07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380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734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536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089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164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09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students what is this map of?</a:t>
            </a: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243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think the lesson makes a lot of sense without this, because the focus is OA. Maybe it should go in the intro.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426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735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084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901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630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049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668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7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776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536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Shellfish are invertebrates, unlike us because we have a spine therefore are vertebrates </a:t>
            </a: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734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6691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7338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Shape 3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6331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199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can ride a bike to school, carpool, take a bus, or walk to reduce transportation emissions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1426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85816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70163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80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510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65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12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994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458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115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17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4/HK_seafood_Elephant_Trunk_Clam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350" y="1028700"/>
            <a:ext cx="2389967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 descr="Logo (LARGE).pdf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548" y="396299"/>
            <a:ext cx="4716435" cy="606540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4857750" y="5200650"/>
            <a:ext cx="2971800" cy="669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rights reserved © Garden of the Salish Sea Curriculum 201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050" y="3429000"/>
            <a:ext cx="18288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 descr="4mmse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10" t="-920" r="4610" b="919"/>
          <a:stretch/>
        </p:blipFill>
        <p:spPr>
          <a:xfrm>
            <a:off x="101600" y="76200"/>
            <a:ext cx="8940800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662070" y="391789"/>
            <a:ext cx="4504715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are </a:t>
            </a:r>
            <a:r>
              <a:rPr lang="en-US" sz="44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filter feeders</a:t>
            </a: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, they breath, eat and clean the water all at the same time!</a:t>
            </a:r>
            <a:endParaRPr/>
          </a:p>
        </p:txBody>
      </p:sp>
      <p:grpSp>
        <p:nvGrpSpPr>
          <p:cNvPr id="189" name="Shape 189"/>
          <p:cNvGrpSpPr/>
          <p:nvPr/>
        </p:nvGrpSpPr>
        <p:grpSpPr>
          <a:xfrm>
            <a:off x="5166785" y="253191"/>
            <a:ext cx="3977215" cy="6599179"/>
            <a:chOff x="-599833" y="-1844658"/>
            <a:chExt cx="3977215" cy="6599179"/>
          </a:xfrm>
        </p:grpSpPr>
        <p:pic>
          <p:nvPicPr>
            <p:cNvPr id="190" name="Shape 1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599833" y="-1844658"/>
              <a:ext cx="3638807" cy="5361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Shape 191"/>
            <p:cNvSpPr txBox="1"/>
            <p:nvPr/>
          </p:nvSpPr>
          <p:spPr>
            <a:xfrm>
              <a:off x="1853382" y="4523689"/>
              <a:ext cx="15240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Photo credit: PCSGA</a:t>
              </a:r>
              <a:endParaRPr/>
            </a:p>
          </p:txBody>
        </p:sp>
      </p:grpSp>
      <p:sp>
        <p:nvSpPr>
          <p:cNvPr id="192" name="Shape 192"/>
          <p:cNvSpPr/>
          <p:nvPr/>
        </p:nvSpPr>
        <p:spPr>
          <a:xfrm rot="-2011597">
            <a:off x="3042184" y="3754466"/>
            <a:ext cx="3921349" cy="19460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/>
          <p:nvPr/>
        </p:nvSpPr>
        <p:spPr>
          <a:xfrm rot="-2040889">
            <a:off x="3160012" y="4525888"/>
            <a:ext cx="29662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Each shellfish can filter 65 gallons a day!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297256" y="323256"/>
            <a:ext cx="847179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play an important role in the food web</a:t>
            </a: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1405209" y="5890348"/>
            <a:ext cx="69044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They eat phytoplankton</a:t>
            </a:r>
            <a:endParaRPr/>
          </a:p>
        </p:txBody>
      </p:sp>
      <p:pic>
        <p:nvPicPr>
          <p:cNvPr id="201" name="Shape 201" descr="http://upload.wikimedia.org/wikipedia/commons/6/61/Green_alga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7979" y="1769806"/>
            <a:ext cx="4883190" cy="3891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609600" y="304800"/>
            <a:ext cx="4953000" cy="77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INTERTIDAL OYSTER CULTURE</a:t>
            </a:r>
            <a:endParaRPr/>
          </a:p>
          <a:p>
            <a:pPr marL="0" marR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3124200"/>
            <a:ext cx="46482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6477000" y="3092450"/>
            <a:ext cx="2895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on bottom culture</a:t>
            </a: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838200" y="3429000"/>
            <a:ext cx="32004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Typical intertidal oyster ground</a:t>
            </a:r>
            <a:endParaRPr/>
          </a:p>
        </p:txBody>
      </p:sp>
      <p:pic>
        <p:nvPicPr>
          <p:cNvPr id="212" name="Shape 212" descr="farm3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191000"/>
            <a:ext cx="4762500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 descr="Image:HK seafood Elephant Trunk Clam.jp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956300" cy="565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165100" y="5686999"/>
            <a:ext cx="769619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PACIFIC COAST SHELLFISH PRODUCTION</a:t>
            </a:r>
            <a:endParaRPr sz="20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WA Shellfish Revenue →</a:t>
            </a:r>
            <a:r>
              <a:rPr lang="en-US" sz="2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$ 100,560,000                                                                                                                     </a:t>
            </a:r>
            <a:r>
              <a:rPr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All PNW Shellfish Revenue →</a:t>
            </a:r>
            <a:r>
              <a:rPr lang="en-US" sz="20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$ 117,430,000</a:t>
            </a:r>
            <a:r>
              <a:rPr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5956300" y="568640"/>
            <a:ext cx="318770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in the Pacific Northwest provide an estimated </a:t>
            </a:r>
            <a:r>
              <a:rPr lang="en-US" sz="20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$207 million </a:t>
            </a:r>
            <a:r>
              <a:rPr lang="en-US" sz="20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each year in </a:t>
            </a:r>
            <a:r>
              <a:rPr lang="en-US" sz="2000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ecosystem services</a:t>
            </a:r>
            <a:r>
              <a:rPr lang="en-US" sz="2000" i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as well as sales  and provides over </a:t>
            </a:r>
            <a:r>
              <a:rPr lang="en-US" sz="20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3,200 jobs</a:t>
            </a:r>
            <a:r>
              <a:rPr lang="en-US" sz="20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. (NOAA 2012)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01997">
            <a:off x="4981963" y="3356223"/>
            <a:ext cx="3616377" cy="28931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/>
        </p:nvSpPr>
        <p:spPr>
          <a:xfrm>
            <a:off x="716117" y="297219"/>
            <a:ext cx="764758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are Nutritious and Delicious!</a:t>
            </a:r>
            <a:endParaRPr/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768" y="2275015"/>
            <a:ext cx="5512795" cy="367223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6174818" y="2161596"/>
            <a:ext cx="2715839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High in </a:t>
            </a:r>
            <a:r>
              <a:rPr lang="en-US" sz="24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Protein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Low in </a:t>
            </a:r>
            <a:r>
              <a:rPr lang="en-US" sz="24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fat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Omega -3 fatty acids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Brain Food</a:t>
            </a:r>
            <a:r>
              <a:rPr lang="en-US" sz="2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Minerals such as </a:t>
            </a:r>
            <a:r>
              <a:rPr lang="en-US" sz="24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iron </a:t>
            </a:r>
            <a:r>
              <a:rPr lang="en-US" sz="2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zinc</a:t>
            </a:r>
            <a:r>
              <a:rPr lang="en-US" sz="2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 to support healthy blood and immune system</a:t>
            </a:r>
            <a:endParaRPr/>
          </a:p>
        </p:txBody>
      </p:sp>
      <p:sp>
        <p:nvSpPr>
          <p:cNvPr id="230" name="Shape 230"/>
          <p:cNvSpPr txBox="1"/>
          <p:nvPr/>
        </p:nvSpPr>
        <p:spPr>
          <a:xfrm>
            <a:off x="459395" y="6001288"/>
            <a:ext cx="59451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*Some people are allergic to shellfish and should not consume any food containing even a small amount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" y="-534737"/>
            <a:ext cx="8570172" cy="72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210988" y="43750"/>
            <a:ext cx="7953300" cy="2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</a:rPr>
              <a:t>The Carbon Cycle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 descr="See the source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88" y="1983888"/>
            <a:ext cx="8869825" cy="289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>
            <a:off x="2177038" y="1807150"/>
            <a:ext cx="4781400" cy="70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1585150" y="3429000"/>
            <a:ext cx="5965200" cy="563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253050" y="737700"/>
            <a:ext cx="85443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What do each of these equations represent?</a:t>
            </a:r>
            <a:endParaRPr sz="3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167" y="4472473"/>
            <a:ext cx="3355812" cy="261753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1587724" y="-6"/>
            <a:ext cx="79314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Carbon dioxide is making the ocean more acidic…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-94582" y="1918416"/>
            <a:ext cx="5485725" cy="1810337"/>
          </a:xfrm>
          <a:prstGeom prst="wedgeEllipseCallout">
            <a:avLst>
              <a:gd name="adj1" fmla="val 15374"/>
              <a:gd name="adj2" fmla="val 81903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864745" y="2038486"/>
            <a:ext cx="37157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this CO</a:t>
            </a:r>
            <a:r>
              <a:rPr lang="en-US" sz="3200" baseline="-25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the water makes my shell thin!</a:t>
            </a:r>
            <a:endParaRPr/>
          </a:p>
        </p:txBody>
      </p:sp>
      <p:pic>
        <p:nvPicPr>
          <p:cNvPr id="256" name="Shape 2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58085" flipH="1">
            <a:off x="-364814" y="3264354"/>
            <a:ext cx="50800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2276" y="2038485"/>
            <a:ext cx="3270670" cy="2433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857250"/>
            <a:ext cx="39466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5089635" y="1150185"/>
            <a:ext cx="3690155" cy="112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The Salish Sea &amp;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Northwest Straits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108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3637260" y="3278863"/>
            <a:ext cx="331316" cy="300275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5089635" y="2571751"/>
            <a:ext cx="3821609" cy="325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Strait of Georgia</a:t>
            </a:r>
            <a:endParaRPr/>
          </a:p>
          <a:p>
            <a:pPr marL="214313" marR="0" lvl="0" indent="-11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Strait of Juan De Fuca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3200"/>
              <a:buFont typeface="Arial"/>
              <a:buChar char="•"/>
            </a:pPr>
            <a:r>
              <a:rPr lang="en-US" sz="32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Puget Sound </a:t>
            </a:r>
            <a:endParaRPr/>
          </a:p>
        </p:txBody>
      </p:sp>
      <p:sp>
        <p:nvSpPr>
          <p:cNvPr id="102" name="Shape 102"/>
          <p:cNvSpPr txBox="1"/>
          <p:nvPr/>
        </p:nvSpPr>
        <p:spPr>
          <a:xfrm>
            <a:off x="653143" y="6237514"/>
            <a:ext cx="59762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The Salish Sea Basin covers 7000 square miles</a:t>
            </a:r>
            <a:endParaRPr sz="2400" baseline="30000">
              <a:solidFill>
                <a:srgbClr val="4F61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Shellfish Life Cycle</a:t>
            </a:r>
            <a:endParaRPr/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990600"/>
            <a:ext cx="8617658" cy="45587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Shape 265"/>
          <p:cNvGrpSpPr/>
          <p:nvPr/>
        </p:nvGrpSpPr>
        <p:grpSpPr>
          <a:xfrm>
            <a:off x="7391400" y="4343400"/>
            <a:ext cx="533400" cy="990600"/>
            <a:chOff x="7391400" y="4343400"/>
            <a:chExt cx="533400" cy="990600"/>
          </a:xfrm>
        </p:grpSpPr>
        <p:grpSp>
          <p:nvGrpSpPr>
            <p:cNvPr id="266" name="Shape 266"/>
            <p:cNvGrpSpPr/>
            <p:nvPr/>
          </p:nvGrpSpPr>
          <p:grpSpPr>
            <a:xfrm>
              <a:off x="7467600" y="4343400"/>
              <a:ext cx="457200" cy="609600"/>
              <a:chOff x="7467600" y="4343400"/>
              <a:chExt cx="457200" cy="609600"/>
            </a:xfrm>
          </p:grpSpPr>
          <p:cxnSp>
            <p:nvCxnSpPr>
              <p:cNvPr id="267" name="Shape 267"/>
              <p:cNvCxnSpPr/>
              <p:nvPr/>
            </p:nvCxnSpPr>
            <p:spPr>
              <a:xfrm rot="10800000" flipH="1">
                <a:off x="7467600" y="4419600"/>
                <a:ext cx="457200" cy="533400"/>
              </a:xfrm>
              <a:prstGeom prst="straightConnector1">
                <a:avLst/>
              </a:prstGeom>
              <a:noFill/>
              <a:ln w="857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8" name="Shape 268"/>
              <p:cNvCxnSpPr/>
              <p:nvPr/>
            </p:nvCxnSpPr>
            <p:spPr>
              <a:xfrm rot="10800000">
                <a:off x="7467600" y="4343400"/>
                <a:ext cx="457200" cy="609600"/>
              </a:xfrm>
              <a:prstGeom prst="straightConnector1">
                <a:avLst/>
              </a:prstGeom>
              <a:noFill/>
              <a:ln w="857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269" name="Shape 269"/>
            <p:cNvCxnSpPr/>
            <p:nvPr/>
          </p:nvCxnSpPr>
          <p:spPr>
            <a:xfrm>
              <a:off x="7391400" y="5334000"/>
              <a:ext cx="381000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70" name="Shape 270"/>
          <p:cNvSpPr txBox="1"/>
          <p:nvPr/>
        </p:nvSpPr>
        <p:spPr>
          <a:xfrm>
            <a:off x="381000" y="5791200"/>
            <a:ext cx="8534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seawater is too acidic, free-swimming larvae (velligers) cannot attach and become adults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(Seawater pH ranges from 7.5 to 8.4.)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" r="-470"/>
          <a:stretch/>
        </p:blipFill>
        <p:spPr>
          <a:xfrm>
            <a:off x="42175" y="31638"/>
            <a:ext cx="9059625" cy="679471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3261725" y="139525"/>
            <a:ext cx="4859100" cy="3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209550"/>
            <a:ext cx="8991600" cy="64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3407400" y="5516700"/>
            <a:ext cx="48000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Ca</a:t>
            </a:r>
            <a:r>
              <a:rPr lang="en-US" b="1" baseline="30000">
                <a:solidFill>
                  <a:schemeClr val="dk1"/>
                </a:solidFill>
              </a:rPr>
              <a:t>++</a:t>
            </a:r>
            <a:r>
              <a:rPr lang="en-US" b="1" baseline="-25000">
                <a:solidFill>
                  <a:schemeClr val="dk1"/>
                </a:solidFill>
              </a:rPr>
              <a:t>	    +	</a:t>
            </a:r>
            <a:r>
              <a:rPr lang="en-US" b="1">
                <a:solidFill>
                  <a:schemeClr val="dk1"/>
                </a:solidFill>
              </a:rPr>
              <a:t>CO</a:t>
            </a:r>
            <a:r>
              <a:rPr lang="en-US" b="1" baseline="-25000">
                <a:solidFill>
                  <a:schemeClr val="dk1"/>
                </a:solidFill>
              </a:rPr>
              <a:t>3</a:t>
            </a:r>
            <a:r>
              <a:rPr lang="en-US" b="1" baseline="30000">
                <a:solidFill>
                  <a:schemeClr val="dk1"/>
                </a:solidFill>
              </a:rPr>
              <a:t>--                           			</a:t>
            </a:r>
            <a:r>
              <a:rPr lang="en-US" b="1">
                <a:solidFill>
                  <a:schemeClr val="dk1"/>
                </a:solidFill>
              </a:rPr>
              <a:t>Ca CO</a:t>
            </a:r>
            <a:r>
              <a:rPr lang="en-US" b="1" baseline="-25000">
                <a:solidFill>
                  <a:schemeClr val="dk1"/>
                </a:solidFill>
              </a:rPr>
              <a:t>3</a:t>
            </a:r>
            <a:endParaRPr b="1" baseline="-25000">
              <a:solidFill>
                <a:schemeClr val="dk1"/>
              </a:solidFill>
            </a:endParaRPr>
          </a:p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Calcium ion + Carbonate ion           Calcium carbonate</a:t>
            </a:r>
            <a:endParaRPr b="1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80925"/>
            <a:ext cx="8991600" cy="6696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95"/>
          <a:stretch/>
        </p:blipFill>
        <p:spPr>
          <a:xfrm>
            <a:off x="349150" y="1327950"/>
            <a:ext cx="8321825" cy="47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515113" y="344200"/>
            <a:ext cx="79899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Pteropod - Sea Butterfly,Sea snail, a gastropod, base of marine food web.</a:t>
            </a:r>
            <a:endParaRPr sz="24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 descr="IMG_0704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456" y="4123793"/>
            <a:ext cx="4709659" cy="234232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183500" y="667050"/>
            <a:ext cx="35676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Kelp, seaweed and seagrass ecosystems sequester carbon.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a carbon sink!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Shape 304" descr="Algae in Communities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2450" y="131351"/>
            <a:ext cx="4709675" cy="3734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36" y="3043646"/>
            <a:ext cx="2501216" cy="381435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202436" y="506185"/>
            <a:ext cx="2501216" cy="1938992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 resources are close to home: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Olympia Oyster restoration</a:t>
            </a:r>
            <a:endParaRPr/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7180" y="0"/>
            <a:ext cx="51087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933700" y="1537350"/>
            <a:ext cx="7501800" cy="3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Next:</a:t>
            </a:r>
            <a:endParaRPr sz="4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You have 15 minutes to visit the three stations and answer the questions in your science notebook. </a:t>
            </a:r>
            <a:endParaRPr sz="4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/>
        </p:nvSpPr>
        <p:spPr>
          <a:xfrm>
            <a:off x="394350" y="474825"/>
            <a:ext cx="8355300" cy="60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Next:</a:t>
            </a:r>
            <a:endParaRPr sz="4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You have 20 minutes to visit the stations and answer the questions in your science notebook.</a:t>
            </a:r>
            <a:endParaRPr sz="48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Stations include: Plankton, geoduck, diatoms, kelp, and local shellfish ID.  </a:t>
            </a:r>
            <a:endParaRPr sz="4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/>
        </p:nvSpPr>
        <p:spPr>
          <a:xfrm>
            <a:off x="193175" y="370275"/>
            <a:ext cx="8757600" cy="6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Next:</a:t>
            </a:r>
            <a:endParaRPr sz="4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You have 15 minutes to work in groups to dissect oysters. </a:t>
            </a:r>
            <a:endParaRPr sz="4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In your notebook: </a:t>
            </a:r>
            <a:endParaRPr sz="4800"/>
          </a:p>
          <a:p>
            <a:pPr marL="1371600" lvl="2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■"/>
            </a:pPr>
            <a:r>
              <a:rPr lang="en-US" sz="3600"/>
              <a:t>Draw and label a dissected oyster</a:t>
            </a:r>
            <a:endParaRPr sz="3600"/>
          </a:p>
          <a:p>
            <a:pPr marL="1371600" lvl="2" indent="-533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imes New Roman"/>
              <a:buChar char="■"/>
            </a:pPr>
            <a:r>
              <a:rPr lang="en-US" sz="3600"/>
              <a:t>Include a detailed drawing of gills or tentacles and explain the function.</a:t>
            </a:r>
            <a:r>
              <a:rPr lang="en-US" sz="4800"/>
              <a:t> 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1066800" y="149225"/>
            <a:ext cx="7040563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Shellfish are Mollusks</a:t>
            </a:r>
            <a:r>
              <a:rPr lang="en-US" sz="48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pSp>
        <p:nvGrpSpPr>
          <p:cNvPr id="109" name="Shape 109"/>
          <p:cNvGrpSpPr/>
          <p:nvPr/>
        </p:nvGrpSpPr>
        <p:grpSpPr>
          <a:xfrm>
            <a:off x="4847826" y="1543422"/>
            <a:ext cx="2782887" cy="1581337"/>
            <a:chOff x="5955595" y="934355"/>
            <a:chExt cx="2782887" cy="1581337"/>
          </a:xfrm>
        </p:grpSpPr>
        <p:sp>
          <p:nvSpPr>
            <p:cNvPr id="110" name="Shape 110"/>
            <p:cNvSpPr/>
            <p:nvPr/>
          </p:nvSpPr>
          <p:spPr>
            <a:xfrm>
              <a:off x="6032728" y="934355"/>
              <a:ext cx="2705754" cy="1581337"/>
            </a:xfrm>
            <a:prstGeom prst="cloudCallout">
              <a:avLst>
                <a:gd name="adj1" fmla="val 43956"/>
                <a:gd name="adj2" fmla="val 54220"/>
              </a:avLst>
            </a:prstGeom>
            <a:solidFill>
              <a:schemeClr val="dk2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Shape 111"/>
            <p:cNvSpPr txBox="1"/>
            <p:nvPr/>
          </p:nvSpPr>
          <p:spPr>
            <a:xfrm>
              <a:off x="5955595" y="1285874"/>
              <a:ext cx="278288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 they have backbones?</a:t>
              </a:r>
              <a:endParaRPr/>
            </a:p>
          </p:txBody>
        </p:sp>
      </p:grpSp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930" y="957437"/>
            <a:ext cx="3200919" cy="236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3850" y="3302325"/>
            <a:ext cx="3152775" cy="23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1346188" y="3324400"/>
            <a:ext cx="28416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Giant Clam</a:t>
            </a:r>
            <a:endParaRPr/>
          </a:p>
        </p:txBody>
      </p:sp>
      <p:sp>
        <p:nvSpPr>
          <p:cNvPr id="115" name="Shape 115"/>
          <p:cNvSpPr txBox="1"/>
          <p:nvPr/>
        </p:nvSpPr>
        <p:spPr>
          <a:xfrm>
            <a:off x="593725" y="6402388"/>
            <a:ext cx="26225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Pinto Abalone</a:t>
            </a:r>
            <a:endParaRPr/>
          </a:p>
        </p:txBody>
      </p:sp>
      <p:pic>
        <p:nvPicPr>
          <p:cNvPr id="116" name="Shape 116" descr="http://oakdome.com/k5/lesson-plans/photo-editing/anatomy/human-skeleton-for-labeling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513" y="3428997"/>
            <a:ext cx="2173287" cy="281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 descr="Photo of a Pinto Abalone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75" y="3729479"/>
            <a:ext cx="2841600" cy="267292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3693851" y="5582789"/>
            <a:ext cx="27861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Shellfish have </a:t>
            </a:r>
            <a:r>
              <a:rPr lang="en-US" sz="32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EXOSKELETONS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725" y="218950"/>
            <a:ext cx="5972551" cy="64200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/>
        </p:nvSpPr>
        <p:spPr>
          <a:xfrm>
            <a:off x="2941515" y="104322"/>
            <a:ext cx="3003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Oyster Anatomy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/>
        </p:nvSpPr>
        <p:spPr>
          <a:xfrm>
            <a:off x="0" y="992901"/>
            <a:ext cx="3810262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As stewards of the Salish Sea, we can keep this water healthy which will </a:t>
            </a:r>
            <a:r>
              <a:rPr lang="en-US" sz="4400" b="1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keep us healthy</a:t>
            </a: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/>
          </a:p>
        </p:txBody>
      </p:sp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262" y="-8021"/>
            <a:ext cx="5337749" cy="683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150" y="76200"/>
            <a:ext cx="5853696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/>
        </p:nvSpPr>
        <p:spPr>
          <a:xfrm>
            <a:off x="621535" y="418808"/>
            <a:ext cx="7823237" cy="212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08743"/>
              </a:buClr>
              <a:buSzPts val="1100"/>
              <a:buFont typeface="Calibri"/>
              <a:buNone/>
            </a:pPr>
            <a:r>
              <a:rPr lang="en-US" sz="4400" b="0" i="0" u="none" strike="noStrike" cap="none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Bacteria from humans and their pets’ poop is getting into the water…</a:t>
            </a:r>
            <a:endParaRPr/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157" y="1913742"/>
            <a:ext cx="3456961" cy="266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915" y="4359723"/>
            <a:ext cx="3011180" cy="225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503380" y="2447765"/>
            <a:ext cx="2844800" cy="213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62222">
            <a:off x="6402646" y="3798019"/>
            <a:ext cx="2864135" cy="210514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/>
          <p:nvPr/>
        </p:nvSpPr>
        <p:spPr>
          <a:xfrm>
            <a:off x="3882305" y="5782267"/>
            <a:ext cx="4931748" cy="1075732"/>
          </a:xfrm>
          <a:prstGeom prst="wedgeEllipseCallout">
            <a:avLst>
              <a:gd name="adj1" fmla="val 6564"/>
              <a:gd name="adj2" fmla="val -104212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4267200" y="5904635"/>
            <a:ext cx="4177572" cy="83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There can be 23 million bacteria per gram of pet waste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Shape 3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8180" y="1913742"/>
            <a:ext cx="2616200" cy="2197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/>
        </p:nvSpPr>
        <p:spPr>
          <a:xfrm>
            <a:off x="1053908" y="621459"/>
            <a:ext cx="710712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We can reduce our carbon dioxide emissions</a:t>
            </a:r>
            <a:endParaRPr/>
          </a:p>
        </p:txBody>
      </p:sp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018" y="4025911"/>
            <a:ext cx="4470400" cy="28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/>
          <p:nvPr/>
        </p:nvSpPr>
        <p:spPr>
          <a:xfrm>
            <a:off x="182403" y="2068005"/>
            <a:ext cx="8850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mile driven in a car = about 1 pound of CO</a:t>
            </a:r>
            <a:r>
              <a:rPr lang="en-US" sz="36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7417873" y="3152473"/>
            <a:ext cx="1594500" cy="1596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1F497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7674605" y="3350473"/>
            <a:ext cx="10809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 shell is nice and thick!</a:t>
            </a:r>
            <a:endParaRPr/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140" y="3350472"/>
            <a:ext cx="4512886" cy="277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Shape 37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Shape 379"/>
          <p:cNvSpPr txBox="1"/>
          <p:nvPr/>
        </p:nvSpPr>
        <p:spPr>
          <a:xfrm>
            <a:off x="252663" y="304800"/>
            <a:ext cx="43434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Minimize Plastics – REDUCE-reuse-recycle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914938" y="686200"/>
            <a:ext cx="7314125" cy="54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6463"/>
            <a:ext cx="8839202" cy="4625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/>
        </p:nvSpPr>
        <p:spPr>
          <a:xfrm>
            <a:off x="1014150" y="1122900"/>
            <a:ext cx="7115700" cy="46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>
                <a:solidFill>
                  <a:schemeClr val="dk1"/>
                </a:solidFill>
                <a:highlight>
                  <a:srgbClr val="FFFFFF"/>
                </a:highlight>
              </a:rPr>
              <a:t>In your notebook: </a:t>
            </a:r>
            <a:endParaRPr sz="4800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4800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i="1">
                <a:solidFill>
                  <a:schemeClr val="dk1"/>
                </a:solidFill>
                <a:highlight>
                  <a:srgbClr val="FFFFFF"/>
                </a:highlight>
              </a:rPr>
              <a:t>Why is restoring native shellfish populations considered a priority in the Salish Sea?</a:t>
            </a:r>
            <a:endParaRPr sz="4800" i="1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 descr="http://www.seos-project.eu/modules/marinepollution/images/austernriff_juis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1524" y="3810001"/>
            <a:ext cx="4062476" cy="30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>
            <a:off x="685800" y="2209800"/>
            <a:ext cx="7620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153400" cy="44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762000" y="4572000"/>
            <a:ext cx="37338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Oysters are reef  builders where communities of other organisms grow. This one’s in Germany</a:t>
            </a:r>
            <a:endParaRPr/>
          </a:p>
        </p:txBody>
      </p:sp>
      <p:sp>
        <p:nvSpPr>
          <p:cNvPr id="128" name="Shape 128"/>
          <p:cNvSpPr txBox="1"/>
          <p:nvPr/>
        </p:nvSpPr>
        <p:spPr>
          <a:xfrm>
            <a:off x="152400" y="4572000"/>
            <a:ext cx="492912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Oysters live in the </a:t>
            </a:r>
            <a:r>
              <a:rPr lang="en-US" sz="36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intertidal zone</a:t>
            </a:r>
            <a:r>
              <a:rPr lang="en-US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and create oyster reefs</a:t>
            </a:r>
            <a:endParaRPr>
              <a:solidFill>
                <a:srgbClr val="0000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5722" y="682548"/>
            <a:ext cx="3561567" cy="356156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1634908" y="445829"/>
            <a:ext cx="732330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Shellfish around the world,</a:t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0007" y="1892379"/>
            <a:ext cx="3213993" cy="49656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297256" y="5082263"/>
            <a:ext cx="539114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Including within the Salish Sea!</a:t>
            </a:r>
            <a:endParaRPr/>
          </a:p>
        </p:txBody>
      </p:sp>
      <p:pic>
        <p:nvPicPr>
          <p:cNvPr id="138" name="Shape 138" descr="http://www.kayaknw.org/gif/Chucka1.gif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2681" y="2440215"/>
            <a:ext cx="2857326" cy="264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>
            <a:off x="8013312" y="4399190"/>
            <a:ext cx="441756" cy="400366"/>
          </a:xfrm>
          <a:prstGeom prst="star5">
            <a:avLst>
              <a:gd name="adj" fmla="val 22049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/>
        </p:nvSpPr>
        <p:spPr>
          <a:xfrm>
            <a:off x="851770" y="5611660"/>
            <a:ext cx="6926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/>
          </a:p>
        </p:txBody>
      </p:sp>
      <p:pic>
        <p:nvPicPr>
          <p:cNvPr id="146" name="Shape 146" descr="Ultimate Classification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 descr="Copy of evolutionary tre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117912" cy="329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3739" y="3404513"/>
            <a:ext cx="5050261" cy="345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5117912" y="175630"/>
            <a:ext cx="402608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Pacific Oyster (</a:t>
            </a:r>
            <a:r>
              <a:rPr lang="en-US" sz="3200" i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Crassostrea gigas</a:t>
            </a:r>
            <a:r>
              <a:rPr lang="en-US" sz="32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Introduced from Japan</a:t>
            </a:r>
            <a:endParaRPr/>
          </a:p>
        </p:txBody>
      </p:sp>
      <p:sp>
        <p:nvSpPr>
          <p:cNvPr id="161" name="Shape 161"/>
          <p:cNvSpPr txBox="1"/>
          <p:nvPr/>
        </p:nvSpPr>
        <p:spPr>
          <a:xfrm>
            <a:off x="337791" y="3755772"/>
            <a:ext cx="375594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Olympia Oyster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800" i="1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Ostrea lurida</a:t>
            </a:r>
            <a:r>
              <a:rPr lang="en-US" sz="28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08743"/>
                </a:solidFill>
                <a:latin typeface="Calibri"/>
                <a:ea typeface="Calibri"/>
                <a:cs typeface="Calibri"/>
                <a:sym typeface="Calibri"/>
              </a:rPr>
              <a:t>Only native oyster to the Puget Sound and its populations are threatened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3896043" cy="452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6043" y="0"/>
            <a:ext cx="5247957" cy="355126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357350" y="4696386"/>
            <a:ext cx="3693300" cy="20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Geoduck, </a:t>
            </a:r>
            <a:r>
              <a:rPr lang="en-US" sz="2400" b="1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Panopea generosa</a:t>
            </a:r>
            <a:r>
              <a:rPr lang="en-US" sz="2400" b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is the largest burrowing clam, can reach up to 8 pounds and live 150 years.</a:t>
            </a:r>
            <a:endParaRPr sz="2400" b="1">
              <a:solidFill>
                <a:srgbClr val="0000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4229142" y="3742262"/>
            <a:ext cx="472907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Manila clams,</a:t>
            </a:r>
            <a:r>
              <a:rPr lang="en-US" sz="2400" b="1">
                <a:solidFill>
                  <a:srgbClr val="0000FF"/>
                </a:solidFill>
                <a:highlight>
                  <a:srgbClr val="FFFFFF"/>
                </a:highlight>
              </a:rPr>
              <a:t> </a:t>
            </a:r>
            <a:r>
              <a:rPr lang="en-US" sz="2400" b="1" i="1" u="sng">
                <a:solidFill>
                  <a:srgbClr val="0000FF"/>
                </a:solidFill>
                <a:highlight>
                  <a:srgbClr val="FFFFFF"/>
                </a:highlight>
              </a:rPr>
              <a:t>Venerupis </a:t>
            </a:r>
            <a:r>
              <a:rPr lang="en-US" sz="2400" b="1" u="sng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philippinarum</a:t>
            </a:r>
            <a:r>
              <a:rPr lang="en-US" sz="2400" b="1">
                <a:solidFill>
                  <a:srgbClr val="0000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were introduced to the Salish Sea from Japan. </a:t>
            </a:r>
            <a:endParaRPr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707</Words>
  <Application>Microsoft Office PowerPoint</Application>
  <PresentationFormat>On-screen Show (4:3)</PresentationFormat>
  <Paragraphs>124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Shellfish Life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Lindsey Parker</cp:lastModifiedBy>
  <cp:revision>2</cp:revision>
  <dcterms:modified xsi:type="dcterms:W3CDTF">2018-04-25T16:34:20Z</dcterms:modified>
</cp:coreProperties>
</file>